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  <p:sldMasterId id="2147483678" r:id="rId3"/>
  </p:sldMasterIdLst>
  <p:notesMasterIdLst>
    <p:notesMasterId r:id="rId15"/>
  </p:notesMasterIdLst>
  <p:sldIdLst>
    <p:sldId id="305" r:id="rId4"/>
    <p:sldId id="307" r:id="rId5"/>
    <p:sldId id="312" r:id="rId6"/>
    <p:sldId id="308" r:id="rId7"/>
    <p:sldId id="310" r:id="rId8"/>
    <p:sldId id="311" r:id="rId9"/>
    <p:sldId id="313" r:id="rId10"/>
    <p:sldId id="314" r:id="rId11"/>
    <p:sldId id="315" r:id="rId12"/>
    <p:sldId id="316" r:id="rId13"/>
    <p:sldId id="29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F78D56-6ADC-4D61-925C-A6228FABB6CD}">
  <a:tblStyle styleId="{A8F78D56-6ADC-4D61-925C-A6228FABB6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65" d="100"/>
          <a:sy n="165" d="100"/>
        </p:scale>
        <p:origin x="120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454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8_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92232" y="881743"/>
            <a:ext cx="2759700" cy="3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Gill Sans"/>
              <a:buChar char="•"/>
              <a:defRPr sz="2100" i="0" u="none" strike="noStrike" cap="none">
                <a:solidFill>
                  <a:schemeClr val="lt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ill Sans"/>
              <a:buChar char="o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ill Sans"/>
              <a:buChar char="•"/>
              <a:defRPr sz="1500" i="0" u="none" strike="noStrike" cap="none">
                <a:solidFill>
                  <a:schemeClr val="lt1"/>
                </a:solidFill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ill Sans"/>
              <a:buChar char="o"/>
              <a:defRPr sz="1400" i="0" u="none" strike="noStrike" cap="none">
                <a:solidFill>
                  <a:schemeClr val="lt1"/>
                </a:solidFill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ill Sans"/>
              <a:buChar char="•"/>
              <a:defRPr sz="1400"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302079" y="881743"/>
            <a:ext cx="2759400" cy="3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Gill Sans"/>
              <a:buChar char="•"/>
              <a:defRPr sz="2100" i="0" u="none" strike="noStrike" cap="none">
                <a:solidFill>
                  <a:schemeClr val="lt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ill Sans"/>
              <a:buChar char="o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ill Sans"/>
              <a:buChar char="•"/>
              <a:defRPr sz="1500" i="0" u="none" strike="noStrike" cap="none">
                <a:solidFill>
                  <a:schemeClr val="lt1"/>
                </a:solidFill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ill Sans"/>
              <a:buChar char="o"/>
              <a:defRPr sz="1400" i="0" u="none" strike="noStrike" cap="none">
                <a:solidFill>
                  <a:schemeClr val="lt1"/>
                </a:solidFill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ill Sans"/>
              <a:buChar char="•"/>
              <a:defRPr sz="1400"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3"/>
          </p:nvPr>
        </p:nvSpPr>
        <p:spPr>
          <a:xfrm>
            <a:off x="6082470" y="881743"/>
            <a:ext cx="2759700" cy="3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Gill Sans"/>
              <a:buChar char="•"/>
              <a:defRPr sz="2100" i="0" u="none" strike="noStrike" cap="none">
                <a:solidFill>
                  <a:schemeClr val="lt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ill Sans"/>
              <a:buChar char="o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ill Sans"/>
              <a:buChar char="•"/>
              <a:defRPr sz="1500" i="0" u="none" strike="noStrike" cap="none">
                <a:solidFill>
                  <a:schemeClr val="lt1"/>
                </a:solidFill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ill Sans"/>
              <a:buChar char="o"/>
              <a:defRPr sz="1400" i="0" u="none" strike="noStrike" cap="none">
                <a:solidFill>
                  <a:schemeClr val="lt1"/>
                </a:solidFill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ill Sans"/>
              <a:buChar char="•"/>
              <a:defRPr sz="1400"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9pPr>
          </a:lstStyle>
          <a:p>
            <a:endParaRPr/>
          </a:p>
        </p:txBody>
      </p:sp>
      <p:sp>
        <p:nvSpPr>
          <p:cNvPr id="27" name="Shape 27"/>
          <p:cNvSpPr txBox="1"/>
          <p:nvPr/>
        </p:nvSpPr>
        <p:spPr>
          <a:xfrm>
            <a:off x="124575" y="4734150"/>
            <a:ext cx="18687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@barry_crist     </a:t>
            </a:r>
            <a:r>
              <a:rPr lang="en-US" sz="1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#chefconf</a:t>
            </a:r>
            <a:endParaRPr sz="11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919" y="2929535"/>
            <a:ext cx="8036719" cy="467916"/>
          </a:xfrm>
        </p:spPr>
        <p:txBody>
          <a:bodyPr anchor="b">
            <a:noAutofit/>
          </a:bodyPr>
          <a:lstStyle>
            <a:lvl1pPr algn="l">
              <a:defRPr sz="4100" b="1" i="0"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919" y="3494488"/>
            <a:ext cx="8036719" cy="1241822"/>
          </a:xfrm>
        </p:spPr>
        <p:txBody>
          <a:bodyPr/>
          <a:lstStyle>
            <a:lvl1pPr marL="0" indent="0" algn="l">
              <a:buNone/>
              <a:defRPr sz="1800" b="0" i="0">
                <a:latin typeface="Gill Sans" charset="0"/>
                <a:ea typeface="Gill Sans" charset="0"/>
                <a:cs typeface="Gill Sans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920" y="1241126"/>
            <a:ext cx="5347563" cy="467916"/>
          </a:xfrm>
        </p:spPr>
        <p:txBody>
          <a:bodyPr anchor="b">
            <a:noAutofit/>
          </a:bodyPr>
          <a:lstStyle>
            <a:lvl1pPr algn="l">
              <a:defRPr sz="4100" b="1" i="0">
                <a:solidFill>
                  <a:schemeClr val="tx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920" y="1806078"/>
            <a:ext cx="5347563" cy="1241822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5A1DB-4FFC-4171-B2CF-B14245BDE8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55781" y="4801088"/>
            <a:ext cx="1812257" cy="1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2079" y="881743"/>
            <a:ext cx="4147457" cy="37509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694465" y="881743"/>
            <a:ext cx="4147457" cy="37509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81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79" y="881743"/>
            <a:ext cx="2759529" cy="37509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82393" y="881743"/>
            <a:ext cx="2759529" cy="37509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3192236" y="881743"/>
            <a:ext cx="2759529" cy="37509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61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33157" y="881743"/>
            <a:ext cx="4808765" cy="3750980"/>
          </a:xfrm>
        </p:spPr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  <a:lvl2pPr>
              <a:defRPr b="0" i="0">
                <a:latin typeface="Gill Sans" charset="0"/>
                <a:ea typeface="Gill Sans" charset="0"/>
                <a:cs typeface="Gill Sans" charset="0"/>
              </a:defRPr>
            </a:lvl2pPr>
            <a:lvl3pPr>
              <a:defRPr b="0" i="0">
                <a:latin typeface="Gill Sans" charset="0"/>
                <a:ea typeface="Gill Sans" charset="0"/>
                <a:cs typeface="Gill Sans" charset="0"/>
              </a:defRPr>
            </a:lvl3pPr>
            <a:lvl4pPr>
              <a:defRPr b="0" i="0">
                <a:latin typeface="Gill Sans" charset="0"/>
                <a:ea typeface="Gill Sans" charset="0"/>
                <a:cs typeface="Gill Sans" charset="0"/>
              </a:defRPr>
            </a:lvl4pPr>
            <a:lvl5pPr>
              <a:defRPr b="0" i="0"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2419" y="881743"/>
            <a:ext cx="3394472" cy="375098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2078" y="273844"/>
            <a:ext cx="8539844" cy="4691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607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79" y="881743"/>
            <a:ext cx="4808765" cy="37509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47450" y="881743"/>
            <a:ext cx="3394472" cy="375098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32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19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2419" y="857251"/>
            <a:ext cx="8539163" cy="362188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33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078" y="2266951"/>
            <a:ext cx="8539844" cy="469106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152931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2_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None/>
              <a:defRPr sz="31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124575" y="4734150"/>
            <a:ext cx="18687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@barry_crist     </a:t>
            </a:r>
            <a:r>
              <a:rPr lang="en-US" sz="1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#chefconf</a:t>
            </a:r>
            <a:endParaRPr sz="11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440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6" y="2066011"/>
            <a:ext cx="2668190" cy="9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83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Main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451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44" cy="46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Gill Sans"/>
              <a:buNone/>
              <a:defRPr sz="3075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02078" y="881743"/>
            <a:ext cx="8539844" cy="375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7813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85800" marR="0" lvl="1" indent="-26288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urier New"/>
              <a:buChar char="o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8700" marR="0" lvl="2" indent="-2476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714500" marR="0" lvl="4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9519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44" cy="46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Gill Sans"/>
              <a:buNone/>
              <a:defRPr sz="3075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02079" y="881743"/>
            <a:ext cx="4147457" cy="375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7813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85800" marR="0" lvl="1" indent="-26288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urier New"/>
              <a:buChar char="o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8700" marR="0" lvl="2" indent="-2476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714500" marR="0" lvl="4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4465" y="881743"/>
            <a:ext cx="4147457" cy="375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7813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85800" marR="0" lvl="1" indent="-26288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urier New"/>
              <a:buChar char="o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8700" marR="0" lvl="2" indent="-2476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714500" marR="0" lvl="4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40"/>
              <a:buFont typeface="Gill Sans"/>
              <a:buChar char="•"/>
              <a:defRPr sz="1350" i="0" u="none" strike="noStrike" cap="none">
                <a:solidFill>
                  <a:srgbClr val="FFFFFF"/>
                </a:solidFill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28624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92232" y="881743"/>
            <a:ext cx="2759625" cy="37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7813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85800" marR="0" lvl="1" indent="-26288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urier New"/>
              <a:buChar char="o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8700" marR="0" lvl="2" indent="-2476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714500" marR="0" lvl="4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44" cy="46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Gill Sans"/>
              <a:buNone/>
              <a:defRPr sz="3075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02079" y="881743"/>
            <a:ext cx="2759529" cy="375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7813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85800" marR="0" lvl="1" indent="-26288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urier New"/>
              <a:buChar char="o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8700" marR="0" lvl="2" indent="-2476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714500" marR="0" lvl="4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3"/>
          </p:nvPr>
        </p:nvSpPr>
        <p:spPr>
          <a:xfrm>
            <a:off x="6082469" y="881743"/>
            <a:ext cx="2759625" cy="37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7813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85800" marR="0" lvl="1" indent="-26288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urier New"/>
              <a:buChar char="o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8700" marR="0" lvl="2" indent="-2476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714500" marR="0" lvl="4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90947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44" cy="46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Gill Sans"/>
              <a:buNone/>
              <a:defRPr sz="3075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709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Title">
  <p:cSld name="Divider 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02078" y="2266951"/>
            <a:ext cx="8539844" cy="46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45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95382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ef Logo">
  <p:cSld name="Chef Log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276" y="2066011"/>
            <a:ext cx="2668190" cy="969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6700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">
  <p:cSld name="Image Lef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44" cy="46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Gill Sans"/>
              <a:buNone/>
              <a:defRPr sz="3075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033157" y="881738"/>
            <a:ext cx="4808700" cy="37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7813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85800" marR="0" lvl="1" indent="-26288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urier New"/>
              <a:buChar char="o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8700" marR="0" lvl="2" indent="-2476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714500" marR="0" lvl="4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0942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124575" y="4734150"/>
            <a:ext cx="18687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@barry_crist     </a:t>
            </a:r>
            <a:r>
              <a:rPr lang="en-US" sz="1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#chefconf</a:t>
            </a:r>
            <a:endParaRPr sz="11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">
  <p:cSld name="Image Righ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44" cy="46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Gill Sans"/>
              <a:buNone/>
              <a:defRPr sz="3075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02081" y="881738"/>
            <a:ext cx="4830525" cy="37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27813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85800" marR="0" lvl="1" indent="-26288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urier New"/>
              <a:buChar char="o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028700" marR="0" lvl="2" indent="-2476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714500" marR="0" lvl="4" indent="-2400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35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">
  <p:cSld name="Custom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033157" y="881738"/>
            <a:ext cx="4808700" cy="3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Gill Sans"/>
              <a:buChar char="•"/>
              <a:defRPr sz="2100" i="0" u="none" strike="noStrike" cap="none">
                <a:solidFill>
                  <a:schemeClr val="lt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ill Sans"/>
              <a:buChar char="o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ill Sans"/>
              <a:buChar char="•"/>
              <a:defRPr sz="1500" i="0" u="none" strike="noStrike" cap="none">
                <a:solidFill>
                  <a:schemeClr val="lt1"/>
                </a:solidFill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ill Sans"/>
              <a:buChar char="o"/>
              <a:defRPr sz="1400" i="0" u="none" strike="noStrike" cap="none">
                <a:solidFill>
                  <a:schemeClr val="lt1"/>
                </a:solidFill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ill Sans"/>
              <a:buChar char="•"/>
              <a:defRPr sz="1400"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9pPr>
          </a:lstStyle>
          <a:p>
            <a:endParaRPr/>
          </a:p>
        </p:txBody>
      </p:sp>
      <p:sp>
        <p:nvSpPr>
          <p:cNvPr id="42" name="Shape 42"/>
          <p:cNvSpPr txBox="1"/>
          <p:nvPr/>
        </p:nvSpPr>
        <p:spPr>
          <a:xfrm>
            <a:off x="124575" y="4734150"/>
            <a:ext cx="18687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@barry_crist     </a:t>
            </a:r>
            <a:r>
              <a:rPr lang="en-US" sz="1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#chefconf</a:t>
            </a:r>
            <a:endParaRPr sz="11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">
  <p:cSld name="4_Custom Layou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sz="3100" i="0" u="none" strike="noStrike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4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02081" y="881738"/>
            <a:ext cx="4830600" cy="3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Gill Sans"/>
              <a:buChar char="•"/>
              <a:defRPr sz="2100" i="0" u="none" strike="noStrike" cap="none">
                <a:solidFill>
                  <a:schemeClr val="lt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ill Sans"/>
              <a:buChar char="o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ill Sans"/>
              <a:buChar char="•"/>
              <a:defRPr sz="1500" i="0" u="none" strike="noStrike" cap="none">
                <a:solidFill>
                  <a:schemeClr val="lt1"/>
                </a:solidFill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ill Sans"/>
              <a:buChar char="o"/>
              <a:defRPr sz="1400" i="0" u="none" strike="noStrike" cap="none">
                <a:solidFill>
                  <a:schemeClr val="lt1"/>
                </a:solidFill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Gill Sans"/>
              <a:buChar char="•"/>
              <a:defRPr sz="1400"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 i="0" u="none" strike="noStrike" cap="none"/>
            </a:lvl9pPr>
          </a:lstStyle>
          <a:p>
            <a:endParaRPr/>
          </a:p>
        </p:txBody>
      </p:sp>
      <p:sp>
        <p:nvSpPr>
          <p:cNvPr id="46" name="Shape 46"/>
          <p:cNvSpPr txBox="1"/>
          <p:nvPr/>
        </p:nvSpPr>
        <p:spPr>
          <a:xfrm>
            <a:off x="124575" y="4734150"/>
            <a:ext cx="18687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@barry_crist     </a:t>
            </a:r>
            <a:r>
              <a:rPr lang="en-US" sz="1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#chefconf</a:t>
            </a:r>
            <a:endParaRPr sz="11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1700"/>
              <a:buFont typeface="Gill Sans"/>
              <a:buNone/>
              <a:defRPr sz="1800" i="0" u="none" strike="noStrike" cap="none">
                <a:solidFill>
                  <a:srgbClr val="435464"/>
                </a:solidFill>
              </a:defRPr>
            </a:lvl1pPr>
            <a:lvl2pPr marL="914400" marR="0" lvl="1" indent="-25399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400"/>
              <a:buFont typeface="Gill Sans"/>
              <a:buChar char="•"/>
              <a:defRPr sz="1500" i="0" u="none" strike="noStrike" cap="none">
                <a:solidFill>
                  <a:srgbClr val="435464"/>
                </a:solidFill>
              </a:defRPr>
            </a:lvl2pPr>
            <a:lvl3pPr marL="1371600" marR="0" lvl="2" indent="-2492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325"/>
              <a:buFont typeface="Gill Sans"/>
              <a:buChar char="•"/>
              <a:defRPr sz="1300" i="0" u="none" strike="noStrike" cap="none">
                <a:solidFill>
                  <a:srgbClr val="435464"/>
                </a:solidFill>
              </a:defRPr>
            </a:lvl3pPr>
            <a:lvl4pPr marL="1828800" marR="0" lvl="3" indent="-247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300"/>
              <a:buFont typeface="Gill Sans"/>
              <a:buChar char="•"/>
              <a:defRPr sz="1200" i="0" u="none" strike="noStrike" cap="none">
                <a:solidFill>
                  <a:srgbClr val="435464"/>
                </a:solidFill>
              </a:defRPr>
            </a:lvl4pPr>
            <a:lvl5pPr marL="2286000" marR="0" lvl="4" indent="-2476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300"/>
              <a:buFont typeface="Gill Sans"/>
              <a:buChar char="•"/>
              <a:defRPr sz="1200" i="0" u="none" strike="noStrike" cap="none">
                <a:solidFill>
                  <a:srgbClr val="435464"/>
                </a:solidFill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000" b="0" i="0" u="none" strike="noStrike" cap="none">
                <a:solidFill>
                  <a:srgbClr val="435464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/>
          <p:nvPr/>
        </p:nvSpPr>
        <p:spPr>
          <a:xfrm>
            <a:off x="124575" y="4734150"/>
            <a:ext cx="18687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@barry_crist     </a:t>
            </a:r>
            <a:r>
              <a:rPr lang="en-US" sz="1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#chefconf</a:t>
            </a:r>
            <a:endParaRPr sz="11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Title">
  <p:cSld name="Divider 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02078" y="2266951"/>
            <a:ext cx="8539844" cy="46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45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770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36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1A57B3-4D14-4FAC-B95F-343C4ADD4B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851" y="538558"/>
            <a:ext cx="3707982" cy="34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6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Gill Sans"/>
              <a:buNone/>
              <a:defRPr sz="31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2078" y="881743"/>
            <a:ext cx="8539800" cy="3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New"/>
              <a:buChar char="o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ourier New"/>
              <a:buChar char="o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ill Sans"/>
              <a:buChar char="•"/>
              <a:defRPr sz="14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ill Sans"/>
              <a:buChar char="•"/>
              <a:defRPr sz="14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ill Sans"/>
              <a:buChar char="•"/>
              <a:defRPr sz="14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ill Sans"/>
              <a:buChar char="•"/>
              <a:defRPr sz="14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7" r:id="rId4"/>
    <p:sldLayoutId id="2147483658" r:id="rId5"/>
    <p:sldLayoutId id="2147483659" r:id="rId6"/>
    <p:sldLayoutId id="214748369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078" y="273844"/>
            <a:ext cx="8539844" cy="46910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078" y="881743"/>
            <a:ext cx="8539844" cy="37509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bg1"/>
          </a:solidFill>
          <a:latin typeface="Gill Sans SemiBold" charset="0"/>
          <a:ea typeface="Gill Sans SemiBold" charset="0"/>
          <a:cs typeface="Gill Sans SemiBold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80000"/>
        <a:buFont typeface="Arial"/>
        <a:buChar char="•"/>
        <a:defRPr sz="2100" b="0" i="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80000"/>
        <a:buFont typeface="Courier New" charset="0"/>
        <a:buChar char="o"/>
        <a:defRPr sz="1800" b="0" i="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80000"/>
        <a:buFont typeface="Arial"/>
        <a:buChar char="•"/>
        <a:defRPr sz="1500" b="0" i="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80000"/>
        <a:buFont typeface="Courier New" charset="0"/>
        <a:buChar char="o"/>
        <a:defRPr sz="1400" b="0" i="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80000"/>
        <a:buFont typeface="Arial"/>
        <a:buChar char="•"/>
        <a:defRPr sz="1400" b="0" i="0" kern="1200">
          <a:solidFill>
            <a:schemeClr val="bg1"/>
          </a:solidFill>
          <a:latin typeface="Gill Sans" charset="0"/>
          <a:ea typeface="Gill Sans" charset="0"/>
          <a:cs typeface="Gill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02078" y="273844"/>
            <a:ext cx="8539844" cy="46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Gill Sans"/>
              <a:buNone/>
              <a:defRPr sz="41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02078" y="881743"/>
            <a:ext cx="8539844" cy="375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7084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05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urier New"/>
              <a:buChar char="o"/>
              <a:defRPr sz="2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003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003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61003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7" r:id="rId7"/>
    <p:sldLayoutId id="2147483688" r:id="rId8"/>
    <p:sldLayoutId id="214748368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920" y="1241125"/>
            <a:ext cx="5347563" cy="1198210"/>
          </a:xfrm>
        </p:spPr>
        <p:txBody>
          <a:bodyPr/>
          <a:lstStyle/>
          <a:p>
            <a:r>
              <a:rPr lang="en-US" dirty="0"/>
              <a:t>Using Compliance to Quarantine: Remove the Risk and Rebuild Clean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920" y="2439336"/>
            <a:ext cx="5347563" cy="7932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Galen Emery</a:t>
            </a:r>
          </a:p>
          <a:p>
            <a:r>
              <a:rPr lang="en-US" dirty="0"/>
              <a:t>Chef</a:t>
            </a:r>
          </a:p>
        </p:txBody>
      </p:sp>
    </p:spTree>
    <p:extLst>
      <p:ext uri="{BB962C8B-B14F-4D97-AF65-F5344CB8AC3E}">
        <p14:creationId xmlns:p14="http://schemas.microsoft.com/office/powerpoint/2010/main" val="291316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BCCE-4B99-4DBE-B280-EED40AEA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might I do in prod?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74C7F-CBF2-4E9F-BB20-7655F7099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Re-launch everything that the ‘tainted’ system might have touched.</a:t>
            </a:r>
          </a:p>
          <a:p>
            <a:r>
              <a:rPr lang="en-US" dirty="0"/>
              <a:t>Rebuild prod in a new VPC</a:t>
            </a:r>
          </a:p>
          <a:p>
            <a:pPr lvl="1"/>
            <a:r>
              <a:rPr lang="en-US" dirty="0"/>
              <a:t>Disconnect real data and give attacker fake data</a:t>
            </a:r>
          </a:p>
          <a:p>
            <a:pPr lvl="1"/>
            <a:r>
              <a:rPr lang="en-US" dirty="0"/>
              <a:t>Voila!  Insta(honey)pot!</a:t>
            </a:r>
          </a:p>
          <a:p>
            <a:r>
              <a:rPr lang="en-US" dirty="0"/>
              <a:t>Some of the theory is borrowed from Chaos Monkey, you must constantly test failure.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6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02078" y="1396370"/>
            <a:ext cx="8539875" cy="4691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3075" b="0"/>
              <a:t>Save the date!</a:t>
            </a:r>
            <a:endParaRPr sz="3075" b="0"/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b="50792"/>
          <a:stretch/>
        </p:blipFill>
        <p:spPr>
          <a:xfrm>
            <a:off x="1258069" y="2010956"/>
            <a:ext cx="6627863" cy="66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635863" y="2675344"/>
            <a:ext cx="5872275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375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Week of May 20th</a:t>
            </a:r>
            <a:endParaRPr sz="3750"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56885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4665-4D10-4CD3-84BC-033FF9D9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Galen “The Kid” Emery?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72587-7A0A-49D9-87B5-213D23CF2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work </a:t>
            </a:r>
            <a:r>
              <a:rPr lang="en-US" dirty="0"/>
              <a:t>on ‘Fed Island’</a:t>
            </a:r>
          </a:p>
          <a:p>
            <a:pPr lvl="1"/>
            <a:r>
              <a:rPr lang="en-US" dirty="0"/>
              <a:t>DoD, Civilian, or Intelligence Community?   Yes.</a:t>
            </a:r>
          </a:p>
          <a:p>
            <a:r>
              <a:rPr lang="en-US" dirty="0"/>
              <a:t>I help agencies understand how to build and structure their systems and culture to solve their velocity problems</a:t>
            </a:r>
          </a:p>
          <a:p>
            <a:r>
              <a:rPr lang="en-US" dirty="0"/>
              <a:t>Live in San Diego</a:t>
            </a:r>
          </a:p>
          <a:p>
            <a:r>
              <a:rPr lang="en-US" dirty="0"/>
              <a:t>Joined Chef in March 2014</a:t>
            </a:r>
          </a:p>
          <a:p>
            <a:pPr marL="6477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06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B550-37FC-49F1-951F-65F77228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45852-F7E5-455D-9C73-AB2BF504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840486"/>
            <a:ext cx="5852160" cy="34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BCCE-4B99-4DBE-B280-EED40AEA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74C7F-CBF2-4E9F-BB20-7655F7099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decide we trust a system?  What does that mean?</a:t>
            </a:r>
          </a:p>
          <a:p>
            <a:r>
              <a:rPr lang="en-US" dirty="0"/>
              <a:t>Least Privilege</a:t>
            </a:r>
          </a:p>
          <a:p>
            <a:r>
              <a:rPr lang="en-US" dirty="0"/>
              <a:t>How do we enforce that trust?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1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BCCE-4B99-4DBE-B280-EED40AEA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– What does it mean if that trust is broken?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00D55-7A6A-4CCE-B277-2F5776D0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09" y="881743"/>
            <a:ext cx="2676306" cy="401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6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BCCE-4B99-4DBE-B280-EED40AEA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D3743-412C-4D22-8FCE-F42E101EA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54" y="833854"/>
            <a:ext cx="6144571" cy="384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7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BCCE-4B99-4DBE-B280-EED40AEA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– Engineers act on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F4DE6-1B5D-41C8-A7D7-6C6390AB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73" y="735806"/>
            <a:ext cx="57150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1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BCCE-4B99-4DBE-B280-EED40AEA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– Self-Healing / Resilient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48640-3BAF-4E7A-8F06-45B0D9BA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0" y="881742"/>
            <a:ext cx="5512260" cy="38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0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BCCE-4B99-4DBE-B280-EED40AEA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74C7F-CBF2-4E9F-BB20-7655F7099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08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hefconf2018">
      <a:dk1>
        <a:srgbClr val="434242"/>
      </a:dk1>
      <a:lt1>
        <a:srgbClr val="FFFFFF"/>
      </a:lt1>
      <a:dk2>
        <a:srgbClr val="434242"/>
      </a:dk2>
      <a:lt2>
        <a:srgbClr val="EBEEF0"/>
      </a:lt2>
      <a:accent1>
        <a:srgbClr val="EE9721"/>
      </a:accent1>
      <a:accent2>
        <a:srgbClr val="93C0E7"/>
      </a:accent2>
      <a:accent3>
        <a:srgbClr val="A5A5A5"/>
      </a:accent3>
      <a:accent4>
        <a:srgbClr val="FFC000"/>
      </a:accent4>
      <a:accent5>
        <a:srgbClr val="5B9BD5"/>
      </a:accent5>
      <a:accent6>
        <a:srgbClr val="434241"/>
      </a:accent6>
      <a:hlink>
        <a:srgbClr val="93C0E7"/>
      </a:hlink>
      <a:folHlink>
        <a:srgbClr val="EE962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hefconf2018">
      <a:dk1>
        <a:srgbClr val="434242"/>
      </a:dk1>
      <a:lt1>
        <a:srgbClr val="FFFFFF"/>
      </a:lt1>
      <a:dk2>
        <a:srgbClr val="434242"/>
      </a:dk2>
      <a:lt2>
        <a:srgbClr val="EBEEF0"/>
      </a:lt2>
      <a:accent1>
        <a:srgbClr val="EE9721"/>
      </a:accent1>
      <a:accent2>
        <a:srgbClr val="93C0E7"/>
      </a:accent2>
      <a:accent3>
        <a:srgbClr val="A5A5A5"/>
      </a:accent3>
      <a:accent4>
        <a:srgbClr val="FFC000"/>
      </a:accent4>
      <a:accent5>
        <a:srgbClr val="5B9BD5"/>
      </a:accent5>
      <a:accent6>
        <a:srgbClr val="434241"/>
      </a:accent6>
      <a:hlink>
        <a:srgbClr val="93C0E7"/>
      </a:hlink>
      <a:folHlink>
        <a:srgbClr val="EE9621"/>
      </a:folHlink>
    </a:clrScheme>
    <a:fontScheme name="Georgia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efconf Slides - Dark" id="{9D3AEA4E-C117-F74C-998E-0D0AE683F0DF}" vid="{DB9F5743-0043-754C-AF0C-26E428E4DE0D}"/>
    </a:ext>
  </a:extLst>
</a:theme>
</file>

<file path=ppt/theme/theme3.xml><?xml version="1.0" encoding="utf-8"?>
<a:theme xmlns:a="http://schemas.openxmlformats.org/drawingml/2006/main" name="2_Office Theme">
  <a:themeElements>
    <a:clrScheme name="Chefconf2018">
      <a:dk1>
        <a:srgbClr val="434242"/>
      </a:dk1>
      <a:lt1>
        <a:srgbClr val="FFFFFF"/>
      </a:lt1>
      <a:dk2>
        <a:srgbClr val="434242"/>
      </a:dk2>
      <a:lt2>
        <a:srgbClr val="EBEEF0"/>
      </a:lt2>
      <a:accent1>
        <a:srgbClr val="EE9721"/>
      </a:accent1>
      <a:accent2>
        <a:srgbClr val="93C0E7"/>
      </a:accent2>
      <a:accent3>
        <a:srgbClr val="A5A5A5"/>
      </a:accent3>
      <a:accent4>
        <a:srgbClr val="FFC000"/>
      </a:accent4>
      <a:accent5>
        <a:srgbClr val="5B9BD5"/>
      </a:accent5>
      <a:accent6>
        <a:srgbClr val="434241"/>
      </a:accent6>
      <a:hlink>
        <a:srgbClr val="93C0E7"/>
      </a:hlink>
      <a:folHlink>
        <a:srgbClr val="EE962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184</Words>
  <Application>Microsoft Office PowerPoint</Application>
  <PresentationFormat>On-screen Show (16:9)</PresentationFormat>
  <Paragraphs>28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Avenir</vt:lpstr>
      <vt:lpstr>Courier New</vt:lpstr>
      <vt:lpstr>Gill Sans</vt:lpstr>
      <vt:lpstr>Gill Sans SemiBold</vt:lpstr>
      <vt:lpstr>Office Theme</vt:lpstr>
      <vt:lpstr>1_Office Theme</vt:lpstr>
      <vt:lpstr>2_Office Theme</vt:lpstr>
      <vt:lpstr>Using Compliance to Quarantine: Remove the Risk and Rebuild Clean</vt:lpstr>
      <vt:lpstr>Who is Galen “The Kid” Emery?</vt:lpstr>
      <vt:lpstr>Trust</vt:lpstr>
      <vt:lpstr>Trust</vt:lpstr>
      <vt:lpstr>Trust – What does it mean if that trust is broken?</vt:lpstr>
      <vt:lpstr>Automation</vt:lpstr>
      <vt:lpstr>Automation – Engineers act on Code</vt:lpstr>
      <vt:lpstr>Automation – Self-Healing / Resilient</vt:lpstr>
      <vt:lpstr>Demo</vt:lpstr>
      <vt:lpstr>What else might I do in prod?</vt:lpstr>
      <vt:lpstr>Save the date!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Galen Emery</dc:creator>
  <cp:lastModifiedBy>Galen Emery</cp:lastModifiedBy>
  <cp:revision>18</cp:revision>
  <dcterms:modified xsi:type="dcterms:W3CDTF">2018-05-24T19:30:41Z</dcterms:modified>
</cp:coreProperties>
</file>